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7583029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13766527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2843903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2158340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75452850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157161386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3650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7086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8155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1473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77492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68894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A65E3A-77D5-817F-B2D2-C17A122F6A3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6622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92897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16717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05BFD4-2FC0-1EE4-6E3E-FE197DABA19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0828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7517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971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7AF216-C637-FE25-A2FA-4B0FB71DD37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4415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78942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0061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DDC53F-0B61-8CC0-C4FC-50F97BA687D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4323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327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5811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0D780-76F7-BD95-371F-346B52B3F8E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59166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64398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867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62C5C6-B480-E809-4B36-766AFFE4DCE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472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68343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12922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59134-D5CB-26E8-0C78-43DFB12E4C6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3823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25047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40150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B47195-4E41-25E1-6EF3-990F98EB866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89419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58365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0470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3E87CD-BB89-E9B1-6C60-400ADAA43B8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6965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377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93282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F6B0BC-76F8-3982-C598-51037F9FD4D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997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04955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70658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3037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79016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63481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5895C-71C9-8AFC-95CF-019C68428B5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18499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40510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69827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3A2455-7E06-94A2-1DF2-64AF9B9CF418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8330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5184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0837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512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88614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3313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67546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31472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19942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8723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98549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24690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B0C86E-ED63-EDD5-4015-ABA28C14893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6780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71429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70698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7937A4-9C91-5A7A-672B-387008F357D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2856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3694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57989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D0BDBD-9F43-7B47-B63B-4861FFF33C3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78932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98262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534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FE71A0-1CE3-CA5F-8C59-114BD26D677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753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1187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5117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18317A-902B-A755-045D-D5352612CE3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82947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8477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07712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52B643-5629-2076-DFDF-ED296DC5B78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6508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8753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87696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FCE7AE-A6BA-60EB-7ED9-5B553137E17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4206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4759871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3866721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5154279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9774002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9409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2241221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4377776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3514138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221647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15790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3240185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418628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9640741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415027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44727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454214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6725874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2680252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935080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406433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1775848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2220970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830770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011964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7145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648387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0030062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8305059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875190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7855263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858008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76608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9208614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9730484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6335638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2510022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4012667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58044518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3125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2401330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03804281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3444474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267631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628973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7734491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0056027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0975388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5040760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6685873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45909536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8326500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32033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1495985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9795032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0489485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8865970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2215749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667437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368528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7902674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23963753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05385453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205200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61982399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 Fundamentals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82051935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63026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96902374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Encoder Direction Logic (Code Concept)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Direction Detection Logic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89407933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7288401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28257" y="1936229"/>
            <a:ext cx="3552824" cy="1333499"/>
          </a:xfrm>
          <a:prstGeom prst="rect">
            <a:avLst/>
          </a:prstGeom>
        </p:spPr>
      </p:pic>
      <p:sp>
        <p:nvSpPr>
          <p:cNvPr id="1188310916" name=""/>
          <p:cNvSpPr/>
          <p:nvPr/>
        </p:nvSpPr>
        <p:spPr bwMode="auto">
          <a:xfrm flipH="0" flipV="0">
            <a:off x="792405" y="3795119"/>
            <a:ext cx="7408018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triggers interrupt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B determines sign (+ / −)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Produces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signed encoder counts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156887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153764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Interrupts 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 occur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asynchronously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Polling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Miss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Reduce accuracy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Interrupts ensure: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 missed counts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Accurate high-resolution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responsiveness</a:t>
            </a:r>
            <a:endParaRPr/>
          </a:p>
        </p:txBody>
      </p:sp>
      <p:pic>
        <p:nvPicPr>
          <p:cNvPr id="23322015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144628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7857047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Flow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57396020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9673405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47332" y="1405327"/>
            <a:ext cx="3333749" cy="3009899"/>
          </a:xfrm>
          <a:prstGeom prst="rect">
            <a:avLst/>
          </a:prstGeom>
        </p:spPr>
      </p:pic>
      <p:sp>
        <p:nvSpPr>
          <p:cNvPr id="1124150792" name=""/>
          <p:cNvSpPr/>
          <p:nvPr/>
        </p:nvSpPr>
        <p:spPr bwMode="auto">
          <a:xfrm flipH="0" flipV="0">
            <a:off x="868257" y="5008338"/>
            <a:ext cx="8643446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happens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independent of loop execution speed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084211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1662936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Handling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Atomic Reading Is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counts are updated inside ISRs.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7453996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2569967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69794" y="2451516"/>
            <a:ext cx="2266949" cy="1457325"/>
          </a:xfrm>
          <a:prstGeom prst="rect">
            <a:avLst/>
          </a:prstGeom>
        </p:spPr>
      </p:pic>
      <p:sp>
        <p:nvSpPr>
          <p:cNvPr id="1111012531" name=""/>
          <p:cNvSpPr/>
          <p:nvPr/>
        </p:nvSpPr>
        <p:spPr bwMode="auto">
          <a:xfrm flipH="0" flipV="0">
            <a:off x="494255" y="4484182"/>
            <a:ext cx="481851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Partial reads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corruption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Inconsistent display values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457906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9551139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Strategy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Design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Clear title for context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Large numeric values for readability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Separate Left and Right wheel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improves: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Debugging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motion symmetry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Visual validation during testing</a:t>
            </a:r>
            <a:endParaRPr/>
          </a:p>
        </p:txBody>
      </p:sp>
      <p:pic>
        <p:nvPicPr>
          <p:cNvPr id="53280290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96549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74152571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Meaning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69754334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507273545" name=""/>
          <p:cNvGraphicFramePr>
            <a:graphicFrameLocks xmlns:a="http://schemas.openxmlformats.org/drawingml/2006/main"/>
          </p:cNvGraphicFramePr>
          <p:nvPr/>
        </p:nvGraphicFramePr>
        <p:xfrm>
          <a:off x="708264" y="2001603"/>
          <a:ext cx="6647881" cy="312800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641298"/>
                <a:gridCol w="3993884"/>
              </a:tblGrid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OLED Field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Meaning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5941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right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left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Increasing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forward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backward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Unequal counts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Turning / drift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pic>
        <p:nvPicPr>
          <p:cNvPr id="287569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48237" y="1951844"/>
            <a:ext cx="4248811" cy="3247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87340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48467688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What the Encoder Counts Represent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Physical Meaning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 ∝ Wheel Rotation ∝ Distance Traveled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With known parameters: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Pulses per revolution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diameter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Counts can be converted to: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(cm / m)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displacement</a:t>
            </a:r>
            <a:endParaRPr/>
          </a:p>
        </p:txBody>
      </p:sp>
      <p:pic>
        <p:nvPicPr>
          <p:cNvPr id="184099863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79081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38624028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Introduction to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the estimation of robot position using wheel motion.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Based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Left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Right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base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primary sensor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odometry.</a:t>
            </a:r>
            <a:endParaRPr/>
          </a:p>
        </p:txBody>
      </p:sp>
      <p:pic>
        <p:nvPicPr>
          <p:cNvPr id="206894751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930092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01778901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 of Encoder-Only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Uneven surfaces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Accumulated error (drift)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Therefore, encoders are later combined with: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Gyroscope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Compass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</a:t>
            </a:r>
            <a:endParaRPr/>
          </a:p>
        </p:txBody>
      </p:sp>
      <p:pic>
        <p:nvPicPr>
          <p:cNvPr id="41889726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61446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53620365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Relation to Other Sensors (Context Slide)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Sensor Roles in Navigation</a:t>
            </a:r>
            <a:endParaRPr/>
          </a:p>
        </p:txBody>
      </p:sp>
      <p:pic>
        <p:nvPicPr>
          <p:cNvPr id="212294587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463842489" name=""/>
          <p:cNvGraphicFramePr>
            <a:graphicFrameLocks xmlns:a="http://schemas.openxmlformats.org/drawingml/2006/main"/>
          </p:cNvGraphicFramePr>
          <p:nvPr/>
        </p:nvGraphicFramePr>
        <p:xfrm>
          <a:off x="1602833" y="2181464"/>
          <a:ext cx="3778249" cy="1932938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3194130"/>
                <a:gridCol w="321791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Role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Encoder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Distance &amp; speed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Gyroscope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Rotation rate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Accelerometer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Linear motion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Magnetometer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heading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Global position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 Fusion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Error reduction</a:t>
                      </a:r>
                      <a:endParaRPr sz="2000"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60358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3093492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2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Car-3 -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41195592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5417547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438540586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74377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87922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7533555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Applications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Where This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Differential drive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Line following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Distance-based movement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Closed-loop speed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SLAM (advanced)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Autonomous navigation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present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almost every mobile robot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48465943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6256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503357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 (Engineering Perspective)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real-world motion sensing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Implementing interrupt-driven systems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Interpreting signed sensor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Bridging theory and physical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Preparing for odometry and sensor fusion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prerequisite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autonomy.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Conclusion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encoders provide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most fundamental feedback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mobile robots.</a:t>
            </a:r>
            <a:b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measurement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required before implementing navigation, control, and autonomy algorithms.</a:t>
            </a:r>
            <a:endParaRPr/>
          </a:p>
        </p:txBody>
      </p:sp>
      <p:pic>
        <p:nvPicPr>
          <p:cNvPr id="111645045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7760312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3218772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43701" y="809630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5549582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304083386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9174222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98667" y="3854012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825384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88575611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212069017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030669340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396331981" name=""/>
          <p:cNvSpPr txBox="1"/>
          <p:nvPr/>
        </p:nvSpPr>
        <p:spPr bwMode="auto">
          <a:xfrm flipH="0" flipV="0">
            <a:off x="703450" y="6174834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943747655" name=""/>
          <p:cNvSpPr txBox="1"/>
          <p:nvPr/>
        </p:nvSpPr>
        <p:spPr bwMode="auto">
          <a:xfrm flipH="0" flipV="0">
            <a:off x="4298334" y="5833071"/>
            <a:ext cx="5892373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https://github.com/info-zas/zas-robotics-car-3-encoders-imu-gps/tree/main/01_FoundationProjects/02_Car-3_Encoder_Motors_Ticks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35676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43684995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9809437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41186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65663420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 of the Experiment</a:t>
            </a:r>
            <a:endParaRPr sz="2800"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measure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rotation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determine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of motion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encoder phase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implement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counting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accurate pulse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visualize encoder counts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sensing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autonomous navigation.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Pre-requisite: 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Mandatory to complete the first lesson car-3 Basic Movements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9293373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32148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121126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44664518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705324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JGA25-371 Motor – Pin Groups, Encoder Details &amp; Comparison</a:t>
            </a:r>
            <a:endParaRPr lang="en-US" sz="2800" b="1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820877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2075558613" name=""/>
          <p:cNvGraphicFramePr>
            <a:graphicFrameLocks xmlns:a="http://schemas.openxmlformats.org/drawingml/2006/main"/>
          </p:cNvGraphicFramePr>
          <p:nvPr/>
        </p:nvGraphicFramePr>
        <p:xfrm>
          <a:off x="883479" y="1151176"/>
          <a:ext cx="6559391" cy="348741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868121"/>
                <a:gridCol w="1419149"/>
                <a:gridCol w="2317090"/>
                <a:gridCol w="1868121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Group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/ Wire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(Power)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M+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(+)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AO1 / BO1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M−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(−)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AO2 / BO2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(Sensor)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power supply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ground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2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4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3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5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graphicFrame>
        <p:nvGraphicFramePr>
          <p:cNvPr id="1639661627" name=""/>
          <p:cNvGraphicFramePr>
            <a:graphicFrameLocks xmlns:a="http://schemas.openxmlformats.org/drawingml/2006/main"/>
          </p:cNvGraphicFramePr>
          <p:nvPr/>
        </p:nvGraphicFramePr>
        <p:xfrm>
          <a:off x="883479" y="5096156"/>
          <a:ext cx="7440678" cy="15671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006982"/>
                <a:gridCol w="2474404"/>
                <a:gridCol w="294658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Aspect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/ Actuator (via TB6612)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/ 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Makes wheel rotate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Measures wheel motion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Power/Current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High 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Low-power digital signals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Role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Controls direction &amp; speed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Provides speed, distance &amp;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Type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Actuator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787472501" name=""/>
          <p:cNvSpPr/>
          <p:nvPr/>
        </p:nvSpPr>
        <p:spPr bwMode="auto">
          <a:xfrm flipH="0" flipV="0">
            <a:off x="883479" y="4638596"/>
            <a:ext cx="2675079" cy="45755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vs Encoder</a:t>
            </a:r>
            <a:endParaRPr/>
          </a:p>
        </p:txBody>
      </p:sp>
      <p:pic>
        <p:nvPicPr>
          <p:cNvPr id="17606088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66732" y="3353618"/>
            <a:ext cx="1642542" cy="2672946"/>
          </a:xfrm>
          <a:prstGeom prst="rect">
            <a:avLst/>
          </a:prstGeom>
        </p:spPr>
      </p:pic>
      <p:pic>
        <p:nvPicPr>
          <p:cNvPr id="14826126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435948" y="1151175"/>
            <a:ext cx="1873326" cy="1833784"/>
          </a:xfrm>
          <a:prstGeom prst="rect">
            <a:avLst/>
          </a:prstGeom>
        </p:spPr>
      </p:pic>
      <p:pic>
        <p:nvPicPr>
          <p:cNvPr id="127354265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5399977" flipH="0" flipV="0">
            <a:off x="10183102" y="1336572"/>
            <a:ext cx="1833784" cy="1462991"/>
          </a:xfrm>
          <a:prstGeom prst="rect">
            <a:avLst/>
          </a:prstGeom>
        </p:spPr>
      </p:pic>
      <p:pic>
        <p:nvPicPr>
          <p:cNvPr id="179327965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0691076" y="3429000"/>
            <a:ext cx="997988" cy="1666399"/>
          </a:xfrm>
          <a:prstGeom prst="rect">
            <a:avLst/>
          </a:prstGeom>
        </p:spPr>
      </p:pic>
      <p:pic>
        <p:nvPicPr>
          <p:cNvPr id="194625572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744556" y="5194479"/>
            <a:ext cx="944509" cy="1085850"/>
          </a:xfrm>
          <a:prstGeom prst="rect">
            <a:avLst/>
          </a:prstGeom>
        </p:spPr>
      </p:pic>
      <p:sp>
        <p:nvSpPr>
          <p:cNvPr id="1413292923" name=""/>
          <p:cNvSpPr txBox="1"/>
          <p:nvPr/>
        </p:nvSpPr>
        <p:spPr bwMode="auto">
          <a:xfrm flipH="0" flipV="0">
            <a:off x="10558527" y="3035537"/>
            <a:ext cx="111597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Encoder</a:t>
            </a:r>
            <a:endParaRPr/>
          </a:p>
        </p:txBody>
      </p:sp>
      <p:sp>
        <p:nvSpPr>
          <p:cNvPr id="1230463357" name=""/>
          <p:cNvSpPr txBox="1"/>
          <p:nvPr/>
        </p:nvSpPr>
        <p:spPr bwMode="auto">
          <a:xfrm flipH="0" flipV="0">
            <a:off x="8435948" y="2984960"/>
            <a:ext cx="191763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&amp;  connector</a:t>
            </a:r>
            <a:endParaRPr/>
          </a:p>
        </p:txBody>
      </p:sp>
      <p:sp>
        <p:nvSpPr>
          <p:cNvPr id="2009537593" name=""/>
          <p:cNvSpPr txBox="1"/>
          <p:nvPr/>
        </p:nvSpPr>
        <p:spPr bwMode="auto">
          <a:xfrm flipH="0" flipV="0">
            <a:off x="8697939" y="6051549"/>
            <a:ext cx="1611336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solidFill>
                  <a:schemeClr val="bg1"/>
                </a:solidFill>
              </a:rPr>
              <a:t>Motor &amp; encode mounted</a:t>
            </a:r>
            <a:endParaRPr/>
          </a:p>
        </p:txBody>
      </p:sp>
      <p:sp>
        <p:nvSpPr>
          <p:cNvPr id="1654604965" name=""/>
          <p:cNvSpPr txBox="1"/>
          <p:nvPr/>
        </p:nvSpPr>
        <p:spPr bwMode="auto">
          <a:xfrm flipH="0" flipV="0">
            <a:off x="10558527" y="6347032"/>
            <a:ext cx="118934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Specs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95713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97104719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Wheel Encoders Are Important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Encoders Matter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Motors do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 guarantee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Wheels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Stall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Rotate unevenly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provide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actual movement feedback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answer: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“How much did the robot really move?”</a:t>
            </a:r>
            <a:endParaRPr/>
          </a:p>
        </p:txBody>
      </p:sp>
      <p:pic>
        <p:nvPicPr>
          <p:cNvPr id="47954924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324609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70448231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Overview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DC Motors with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ENCA → Pulse count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ENCB → Direction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External interrupts on pins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D2, D3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Live visualization of encoder counts</a:t>
            </a:r>
            <a:endParaRPr/>
          </a:p>
        </p:txBody>
      </p:sp>
      <p:pic>
        <p:nvPicPr>
          <p:cNvPr id="183161640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55372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374457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Hardware Architecture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99036843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441560651" name=""/>
          <p:cNvGraphicFramePr>
            <a:graphicFrameLocks xmlns:a="http://schemas.openxmlformats.org/drawingml/2006/main"/>
          </p:cNvGraphicFramePr>
          <p:nvPr/>
        </p:nvGraphicFramePr>
        <p:xfrm>
          <a:off x="4470368" y="961399"/>
          <a:ext cx="7219413" cy="7101295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563592"/>
                <a:gridCol w="3223755"/>
                <a:gridCol w="1388612"/>
              </a:tblGrid>
              <a:tr h="6426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Name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Description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 (in Our Robot)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731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PWMA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PWM_L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(A)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A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6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AIN1 (</a:t>
                      </a:r>
                      <a:r>
                        <a:rPr sz="1200" b="0" i="1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7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AIN2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8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PWMB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(PWM_R)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(B)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B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BIN1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BIN2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10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Standby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Enable/Disable driver (HIGH = enabled)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Usually tied to 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VM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7-12V for motors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External battery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66768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Logic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5V from Arduino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Common 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AO1/AO2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A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BO1/BO2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B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617552961" name=""/>
          <p:cNvSpPr txBox="1"/>
          <p:nvPr/>
        </p:nvSpPr>
        <p:spPr bwMode="auto">
          <a:xfrm flipH="0" flipV="0">
            <a:off x="364626" y="1414251"/>
            <a:ext cx="410574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TB6612 Pin configuration With Arduino</a:t>
            </a:r>
            <a:endParaRPr/>
          </a:p>
        </p:txBody>
      </p:sp>
      <p:pic>
        <p:nvPicPr>
          <p:cNvPr id="13127212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1610" y="1961357"/>
            <a:ext cx="2501051" cy="2391653"/>
          </a:xfrm>
          <a:prstGeom prst="rect">
            <a:avLst/>
          </a:prstGeom>
        </p:spPr>
      </p:pic>
      <p:pic>
        <p:nvPicPr>
          <p:cNvPr id="113134649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3282" y="4682382"/>
            <a:ext cx="3819493" cy="1650762"/>
          </a:xfrm>
          <a:prstGeom prst="rect">
            <a:avLst/>
          </a:prstGeom>
        </p:spPr>
      </p:pic>
      <p:sp>
        <p:nvSpPr>
          <p:cNvPr id="1377401329" name=""/>
          <p:cNvSpPr txBox="1"/>
          <p:nvPr/>
        </p:nvSpPr>
        <p:spPr bwMode="auto">
          <a:xfrm flipH="0" flipV="0">
            <a:off x="214555" y="6436050"/>
            <a:ext cx="222376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Back View of Driver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30797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42118959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Concepts Introduced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Concepts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Service Routines (ISR)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(A/B phase)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access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 fundamentals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links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electronics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embedded programming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kinematics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2074686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84421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65868800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Encoder Principle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Two signals: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&amp; Channel B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Phase difference determines direction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52344973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57769708" name=""/>
          <p:cNvGraphicFramePr>
            <a:graphicFrameLocks xmlns:a="http://schemas.openxmlformats.org/drawingml/2006/main"/>
          </p:cNvGraphicFramePr>
          <p:nvPr/>
        </p:nvGraphicFramePr>
        <p:xfrm>
          <a:off x="821138" y="2886251"/>
          <a:ext cx="3148329" cy="8356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078774"/>
                <a:gridCol w="3083739"/>
              </a:tblGrid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endParaRPr sz="2800"/>
                    </a:p>
                  </a:txBody>
                  <a:tcPr vert="horz"/>
                </a:tc>
              </a:tr>
              <a:tr h="44112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B=HIGH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Forward</a:t>
                      </a:r>
                      <a:endParaRPr sz="2800"/>
                    </a:p>
                  </a:txBody>
                  <a:tcPr vert="horz"/>
                </a:tc>
              </a:tr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B=LOW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Reverse</a:t>
                      </a:r>
                      <a:endParaRPr sz="2800"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719304471" name=""/>
          <p:cNvSpPr/>
          <p:nvPr/>
        </p:nvSpPr>
        <p:spPr bwMode="auto">
          <a:xfrm flipH="0" flipV="0">
            <a:off x="508890" y="5180100"/>
            <a:ext cx="8409451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allows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without extra sensors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18</cp:revision>
  <dcterms:created xsi:type="dcterms:W3CDTF">2025-11-29T15:09:33Z</dcterms:created>
  <dcterms:modified xsi:type="dcterms:W3CDTF">2026-01-17T22:57:23Z</dcterms:modified>
</cp:coreProperties>
</file>